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342" r:id="rId5"/>
    <p:sldId id="258" r:id="rId6"/>
    <p:sldId id="257" r:id="rId7"/>
    <p:sldId id="343" r:id="rId8"/>
    <p:sldId id="34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2C9A31-9EE8-7B9A-FE14-D56A9DD05013}" name="Oxarart, Scott" initials="SO" userId="S::SOxarart@washoecounty.gov::a082a40d-636d-49bb-8e87-82c5bf96b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7B8822-EE84-4C3E-B4CB-18A6158448E1}" v="16" dt="2025-08-05T05:13:04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9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8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yda, Robert" userId="238ff06b-64e9-4068-8995-5754339c737f" providerId="ADAL" clId="{FB7B8822-EE84-4C3E-B4CB-18A6158448E1}"/>
    <pc:docChg chg="modSld">
      <pc:chgData name="Fyda, Robert" userId="238ff06b-64e9-4068-8995-5754339c737f" providerId="ADAL" clId="{FB7B8822-EE84-4C3E-B4CB-18A6158448E1}" dt="2025-08-05T05:15:13.376" v="2" actId="1076"/>
      <pc:docMkLst>
        <pc:docMk/>
      </pc:docMkLst>
      <pc:sldChg chg="modSp mod">
        <pc:chgData name="Fyda, Robert" userId="238ff06b-64e9-4068-8995-5754339c737f" providerId="ADAL" clId="{FB7B8822-EE84-4C3E-B4CB-18A6158448E1}" dt="2025-08-05T05:15:13.376" v="2" actId="1076"/>
        <pc:sldMkLst>
          <pc:docMk/>
          <pc:sldMk cId="157049092" sldId="261"/>
        </pc:sldMkLst>
        <pc:spChg chg="mod">
          <ac:chgData name="Fyda, Robert" userId="238ff06b-64e9-4068-8995-5754339c737f" providerId="ADAL" clId="{FB7B8822-EE84-4C3E-B4CB-18A6158448E1}" dt="2025-08-05T05:15:09.541" v="1" actId="1076"/>
          <ac:spMkLst>
            <pc:docMk/>
            <pc:sldMk cId="157049092" sldId="261"/>
            <ac:spMk id="2" creationId="{86A1FCB5-32A2-BB63-AF73-C9A17AB16028}"/>
          </ac:spMkLst>
        </pc:spChg>
        <pc:spChg chg="mod">
          <ac:chgData name="Fyda, Robert" userId="238ff06b-64e9-4068-8995-5754339c737f" providerId="ADAL" clId="{FB7B8822-EE84-4C3E-B4CB-18A6158448E1}" dt="2025-08-05T05:15:13.376" v="2" actId="1076"/>
          <ac:spMkLst>
            <pc:docMk/>
            <pc:sldMk cId="157049092" sldId="261"/>
            <ac:spMk id="3" creationId="{BA5DFA2E-C286-4009-4F51-F3BF63C541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77425-988E-421D-9B86-0020194E4F7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B8772-311F-4223-9B44-C1D28853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B8772-311F-4223-9B44-C1D28853E1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3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99602-483C-2DF7-6B5F-E3763424F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5A2E203-EC9E-7E49-A95A-2B01E7430BB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126229" y="5643674"/>
            <a:ext cx="3422386" cy="358432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Presentation Subhead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15CF0D5-6E74-A946-858E-D2F2A63CE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9614" y="4676782"/>
            <a:ext cx="7847606" cy="920607"/>
          </a:xfrm>
        </p:spPr>
        <p:txBody>
          <a:bodyPr>
            <a:noAutofit/>
          </a:bodyPr>
          <a:lstStyle>
            <a:lvl1pPr>
              <a:defRPr sz="5400" b="1" i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Header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03655-3DC7-9069-FB7F-7C9EC8CF8B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71" y="591726"/>
            <a:ext cx="2623457" cy="5283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BE50B9-F4EE-F68A-01FD-E5B30DCCD373}"/>
              </a:ext>
            </a:extLst>
          </p:cNvPr>
          <p:cNvSpPr/>
          <p:nvPr userDrawn="1"/>
        </p:nvSpPr>
        <p:spPr>
          <a:xfrm>
            <a:off x="0" y="0"/>
            <a:ext cx="326571" cy="6858000"/>
          </a:xfrm>
          <a:prstGeom prst="rect">
            <a:avLst/>
          </a:prstGeom>
          <a:solidFill>
            <a:srgbClr val="2835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8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692E43F-D114-EA4C-8429-A358579FAAD2}"/>
              </a:ext>
            </a:extLst>
          </p:cNvPr>
          <p:cNvSpPr/>
          <p:nvPr userDrawn="1"/>
        </p:nvSpPr>
        <p:spPr>
          <a:xfrm>
            <a:off x="-67056" y="2374900"/>
            <a:ext cx="12326112" cy="4483099"/>
          </a:xfrm>
          <a:prstGeom prst="rect">
            <a:avLst/>
          </a:prstGeom>
          <a:solidFill>
            <a:srgbClr val="28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83580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9375AD1-4FFB-C04D-9131-F812EFC95ED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136994" y="2860771"/>
            <a:ext cx="1722796" cy="296235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i="0">
                <a:solidFill>
                  <a:srgbClr val="71C9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Subject 1 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2FA0B4E-13C4-8C44-9F13-3CD1B734F06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136994" y="3170145"/>
            <a:ext cx="2322263" cy="96898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3948217-9624-E24E-9AF7-64014D37A15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905412" y="2860771"/>
            <a:ext cx="1722796" cy="296235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i="0">
                <a:solidFill>
                  <a:srgbClr val="71C9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Subject 2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3E0A941-6A8A-2E42-AC03-3BEE27F4778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864764" y="2860771"/>
            <a:ext cx="1722796" cy="296235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i="0">
                <a:solidFill>
                  <a:srgbClr val="71C9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Subject 3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9002637-EE18-AD43-97F9-5FEE6F5737B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6994" y="4549124"/>
            <a:ext cx="1722796" cy="296235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i="0">
                <a:solidFill>
                  <a:srgbClr val="71C9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Subject 4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4CA121-0E67-9A40-B3B6-520C07F8DAD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905412" y="4547567"/>
            <a:ext cx="1722796" cy="296235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i="0">
                <a:solidFill>
                  <a:srgbClr val="71C9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Subject 5 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11C2555-79E1-C04B-97B1-A83CA8248DA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864764" y="4546010"/>
            <a:ext cx="1722796" cy="296235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i="0">
                <a:solidFill>
                  <a:srgbClr val="71C9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Subject 6 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C6850D0-7194-4B41-9AC7-D6EB5091DB4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74699" y="1714254"/>
            <a:ext cx="2918067" cy="358432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spc="0">
                <a:solidFill>
                  <a:srgbClr val="BFC0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258520E-59FA-5048-AC76-07ED9E5F77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699" y="1021575"/>
            <a:ext cx="4676429" cy="65860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2835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8AB33A-3CE6-F74A-945C-9A915632D29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4905412" y="3172593"/>
            <a:ext cx="2322263" cy="96898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8ADDBFE5-79AC-BC47-9D2D-7EBBBF5EB433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8885924" y="3175988"/>
            <a:ext cx="2322263" cy="96898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CC56D183-F691-5549-9EE5-FF19BFCBF6F3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1136994" y="4858846"/>
            <a:ext cx="2322263" cy="96898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DFC537-F285-4048-ACFA-5303546D1115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4905412" y="4857289"/>
            <a:ext cx="2322263" cy="96898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6F273BB2-1F9A-CB4F-A26F-8DAFB1BC1167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8885924" y="4855732"/>
            <a:ext cx="2322263" cy="96898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64C1850-C528-2139-4A09-BD3BE75C0E3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E8EA8-0ACB-8858-3EBD-17E58B359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7015"/>
            <a:ext cx="1405187" cy="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1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hite&#10;&#10;Description automatically generated">
            <a:extLst>
              <a:ext uri="{FF2B5EF4-FFF2-40B4-BE49-F238E27FC236}">
                <a16:creationId xmlns:a16="http://schemas.microsoft.com/office/drawing/2014/main" id="{CDE51ED7-EBBA-B218-4ECF-C82D6B6B9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DD5258-1596-C94D-91CE-DD6B1F286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85047" y="1579094"/>
            <a:ext cx="2528047" cy="24214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99ECAB8-2555-9441-B934-F4E00FDB2EF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921623" y="1579094"/>
            <a:ext cx="2528047" cy="24214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000ECA1-9358-3B4B-871E-2551484DF8E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431305" y="1579094"/>
            <a:ext cx="2528047" cy="24214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23CE83-0EB2-0D40-824E-9FBC365A5A5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385047" y="4484297"/>
            <a:ext cx="2528047" cy="117051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Phasellus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vestibulum, nisi non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volutpat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sagittis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lectus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2CC1D64-A55D-774D-9658-E38753D8016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4921623" y="4484296"/>
            <a:ext cx="2528047" cy="117051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Phasellus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vestibulum, nisi non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volutpat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sagittis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lectus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25FDA35-DAF9-9E49-8EAA-CEF37CD2DB10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431305" y="4485595"/>
            <a:ext cx="2528047" cy="117051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Phasellus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vestibulum, nisi non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volutpat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sagittis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lectus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E86A4A-DC6B-D733-63AF-4B72901298C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72F8FF-8085-C8BB-2B7F-28F47D2215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6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8B896C-7F7F-5A4E-8046-3E5AEEA7078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74699" y="1847650"/>
            <a:ext cx="5338766" cy="358432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spc="0">
                <a:solidFill>
                  <a:srgbClr val="BFC0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E929175-A238-E64A-8EBA-2A400E2C3F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699" y="1165800"/>
            <a:ext cx="6349150" cy="65860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2835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E43CFB2-14DC-0640-A307-34519A38C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2561" y="2434118"/>
            <a:ext cx="9428479" cy="2757641"/>
          </a:xfrm>
        </p:spPr>
        <p:txBody>
          <a:bodyPr numCol="3" spcCol="228600"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endParaRPr lang="en-US" sz="1200" dirty="0">
              <a:latin typeface="Gibson Book" pitchFamily="2" charset="77"/>
              <a:ea typeface="Gill Sans" charset="0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FDC5FCD-4663-BFC9-CC99-58E074F0296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630CA-ED5A-256E-D745-567E65AE5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  <p:pic>
        <p:nvPicPr>
          <p:cNvPr id="2" name="Picture 1" descr="A blue dots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616248A3-BC31-E482-9912-9C625F2ABC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444" y="5666147"/>
            <a:ext cx="1082596" cy="27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0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62D77E-DE90-B13B-D285-B0D33C769F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26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hite&#10;&#10;Description automatically generated">
            <a:extLst>
              <a:ext uri="{FF2B5EF4-FFF2-40B4-BE49-F238E27FC236}">
                <a16:creationId xmlns:a16="http://schemas.microsoft.com/office/drawing/2014/main" id="{A5CDAC60-D408-0AEA-F829-28B365A9E5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C9A378-4A86-0C98-C522-4A1107FDD5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891" y="455585"/>
            <a:ext cx="1733109" cy="3510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9C65D5-1740-3E22-0F35-AFDE68759A67}"/>
              </a:ext>
            </a:extLst>
          </p:cNvPr>
          <p:cNvSpPr txBox="1"/>
          <p:nvPr userDrawn="1"/>
        </p:nvSpPr>
        <p:spPr>
          <a:xfrm>
            <a:off x="2172197" y="2930142"/>
            <a:ext cx="7847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83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43507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electric blue, azure, sky, majorelle blue&#10;&#10;Description automatically generated">
            <a:extLst>
              <a:ext uri="{FF2B5EF4-FFF2-40B4-BE49-F238E27FC236}">
                <a16:creationId xmlns:a16="http://schemas.microsoft.com/office/drawing/2014/main" id="{E16A7602-862C-E280-7375-91CD911FE3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F85C14-8BB3-5AF7-DD7C-0CAC9BC06B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7796" y="3060700"/>
            <a:ext cx="3636407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85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79FA4-54A6-324A-A096-28896F0EC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9205"/>
            <a:ext cx="5181600" cy="3622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ED5FC09-A617-75EC-3653-F7B131032E4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74699" y="2152450"/>
            <a:ext cx="3932236" cy="358432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 spc="0">
                <a:solidFill>
                  <a:srgbClr val="BFC0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9D93C1-4602-FFC5-A708-B800241B4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699" y="1470600"/>
            <a:ext cx="4676429" cy="65860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2835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1BBA2F9-DE50-53AF-01B0-3269717A393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92640E-854E-495F-BE4B-26D35B034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EDBE458-8B30-B6FE-9AB3-7B1E24EF1DA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74699" y="2722845"/>
            <a:ext cx="3932237" cy="2981974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0" i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51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17471C2-1B71-8D4B-AD5B-0246B53007E6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74699" y="2152450"/>
            <a:ext cx="3932236" cy="358432"/>
          </a:xfrm>
        </p:spPr>
        <p:txBody>
          <a:bodyPr anchor="b">
            <a:normAutofit/>
          </a:bodyPr>
          <a:lstStyle>
            <a:lvl1pPr marL="0" indent="0">
              <a:buNone/>
              <a:defRPr sz="2400" b="1" i="0" spc="0">
                <a:solidFill>
                  <a:srgbClr val="BFC0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3F3852-CE9F-7848-AE49-E83C9863420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354501" y="0"/>
            <a:ext cx="58374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image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9DEDBC-A7D5-2D49-9202-8E2026817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699" y="1470600"/>
            <a:ext cx="4676429" cy="65860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2835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C91651-010B-88CC-AC96-AA7F15C4C54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E8B53-60BE-C8CC-FC32-26C699896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41C5171-9F92-F932-B138-A264B4D0216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74699" y="2722845"/>
            <a:ext cx="3932237" cy="2981974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0" i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93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8B896C-7F7F-5A4E-8046-3E5AEEA7078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74699" y="1847650"/>
            <a:ext cx="5338766" cy="358432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 spc="0">
                <a:solidFill>
                  <a:srgbClr val="BFC0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E929175-A238-E64A-8EBA-2A400E2C3F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699" y="1165800"/>
            <a:ext cx="6349150" cy="65860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2835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FDC5FCD-4663-BFC9-CC99-58E074F0296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630CA-ED5A-256E-D745-567E65AE5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  <p:pic>
        <p:nvPicPr>
          <p:cNvPr id="2" name="Picture 1" descr="A blue dots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616248A3-BC31-E482-9912-9C625F2ABC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8444" y="5666147"/>
            <a:ext cx="1082596" cy="270649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1DC01DF-CD76-105D-4E17-52DF38DFBD70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432560" y="2449471"/>
            <a:ext cx="9428479" cy="2757640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0" i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62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hite&#10;&#10;Description automatically generated">
            <a:extLst>
              <a:ext uri="{FF2B5EF4-FFF2-40B4-BE49-F238E27FC236}">
                <a16:creationId xmlns:a16="http://schemas.microsoft.com/office/drawing/2014/main" id="{CDE51ED7-EBBA-B218-4ECF-C82D6B6B9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DD5258-1596-C94D-91CE-DD6B1F286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85047" y="1579094"/>
            <a:ext cx="2528047" cy="24214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99ECAB8-2555-9441-B934-F4E00FDB2EF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921623" y="1579094"/>
            <a:ext cx="2528047" cy="24214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000ECA1-9358-3B4B-871E-2551484DF8E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431305" y="1579094"/>
            <a:ext cx="2528047" cy="24214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E86A4A-DC6B-D733-63AF-4B72901298C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72F8FF-8085-C8BB-2B7F-28F47D2215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055C9D7-969C-DA4F-2092-6ED3B97A909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385047" y="4364161"/>
            <a:ext cx="2528046" cy="1164108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7C0355-CB40-53FC-6FD4-896881DBA7D6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4908176" y="4377136"/>
            <a:ext cx="2541494" cy="1164108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9CFE938-782E-E979-023F-2BE2CE06142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413220" y="4381638"/>
            <a:ext cx="2546132" cy="1164108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electric blue, majorelle blue, azure, cobalt blue&#10;&#10;Description automatically generated">
            <a:extLst>
              <a:ext uri="{FF2B5EF4-FFF2-40B4-BE49-F238E27FC236}">
                <a16:creationId xmlns:a16="http://schemas.microsoft.com/office/drawing/2014/main" id="{77B8AA42-A540-A680-C7A4-3B738F27A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" y="0"/>
            <a:ext cx="1101725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01B3B8C-55CC-0F40-BECD-9ACAE4F78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9266166" y="2436882"/>
            <a:ext cx="4676429" cy="658605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BFC0BF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dirty="0"/>
              <a:t>Section Break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AB533-A5E3-F2EC-0359-7FC810B7962D}"/>
              </a:ext>
            </a:extLst>
          </p:cNvPr>
          <p:cNvSpPr txBox="1"/>
          <p:nvPr userDrawn="1"/>
        </p:nvSpPr>
        <p:spPr>
          <a:xfrm>
            <a:off x="525213" y="6133794"/>
            <a:ext cx="4156958" cy="27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900" b="0" i="0" dirty="0">
                <a:solidFill>
                  <a:schemeClr val="bg1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Northern Nevada Public Health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0885D28-96D1-F905-6B9E-54C1FBA9E2A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2FF38A-9DBF-9BD3-1A8B-BBA0DABE99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003" y="2798445"/>
            <a:ext cx="4429428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2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AEB91B-E521-574C-A6CA-DB4B60836949}"/>
              </a:ext>
            </a:extLst>
          </p:cNvPr>
          <p:cNvSpPr/>
          <p:nvPr userDrawn="1"/>
        </p:nvSpPr>
        <p:spPr>
          <a:xfrm>
            <a:off x="0" y="-94593"/>
            <a:ext cx="12191997" cy="4175150"/>
          </a:xfrm>
          <a:prstGeom prst="rect">
            <a:avLst/>
          </a:prstGeom>
          <a:solidFill>
            <a:srgbClr val="4A2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D96483-BB60-D842-900B-B113CD20D0E6}"/>
              </a:ext>
            </a:extLst>
          </p:cNvPr>
          <p:cNvGrpSpPr/>
          <p:nvPr userDrawn="1"/>
        </p:nvGrpSpPr>
        <p:grpSpPr>
          <a:xfrm>
            <a:off x="1879269" y="3301616"/>
            <a:ext cx="107092" cy="906019"/>
            <a:chOff x="1368697" y="2714367"/>
            <a:chExt cx="107092" cy="906019"/>
          </a:xfrm>
          <a:solidFill>
            <a:srgbClr val="EE784B"/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AB14411-0E44-CD49-B03D-75E73D36E0AD}"/>
                </a:ext>
              </a:extLst>
            </p:cNvPr>
            <p:cNvCxnSpPr/>
            <p:nvPr/>
          </p:nvCxnSpPr>
          <p:spPr>
            <a:xfrm>
              <a:off x="1420570" y="2767913"/>
              <a:ext cx="0" cy="852473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B6E8EA-D641-CB43-BCE3-A7AB353E7904}"/>
                </a:ext>
              </a:extLst>
            </p:cNvPr>
            <p:cNvSpPr/>
            <p:nvPr/>
          </p:nvSpPr>
          <p:spPr>
            <a:xfrm>
              <a:off x="1368697" y="2714367"/>
              <a:ext cx="107092" cy="107092"/>
            </a:xfrm>
            <a:prstGeom prst="ellipse">
              <a:avLst/>
            </a:prstGeom>
            <a:solidFill>
              <a:srgbClr val="CEE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B8BF55-B1B0-0141-887E-6C67C4A61597}"/>
              </a:ext>
            </a:extLst>
          </p:cNvPr>
          <p:cNvGrpSpPr/>
          <p:nvPr userDrawn="1"/>
        </p:nvGrpSpPr>
        <p:grpSpPr>
          <a:xfrm>
            <a:off x="4676323" y="3301616"/>
            <a:ext cx="107092" cy="906019"/>
            <a:chOff x="1368697" y="2714367"/>
            <a:chExt cx="107092" cy="906019"/>
          </a:xfrm>
          <a:solidFill>
            <a:srgbClr val="EE784B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FD0ADCC-BDA4-E84C-9368-D443A8C1C0C0}"/>
                </a:ext>
              </a:extLst>
            </p:cNvPr>
            <p:cNvCxnSpPr/>
            <p:nvPr/>
          </p:nvCxnSpPr>
          <p:spPr>
            <a:xfrm>
              <a:off x="1420570" y="2767913"/>
              <a:ext cx="0" cy="852473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8F237B-6A88-CC47-9A9E-B015266A20A3}"/>
                </a:ext>
              </a:extLst>
            </p:cNvPr>
            <p:cNvSpPr/>
            <p:nvPr/>
          </p:nvSpPr>
          <p:spPr>
            <a:xfrm>
              <a:off x="1368697" y="2714367"/>
              <a:ext cx="107092" cy="107092"/>
            </a:xfrm>
            <a:prstGeom prst="ellipse">
              <a:avLst/>
            </a:prstGeom>
            <a:solidFill>
              <a:srgbClr val="CEE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4C41AB-1FCC-AC4A-9585-BE993BAA62E8}"/>
              </a:ext>
            </a:extLst>
          </p:cNvPr>
          <p:cNvGrpSpPr/>
          <p:nvPr userDrawn="1"/>
        </p:nvGrpSpPr>
        <p:grpSpPr>
          <a:xfrm>
            <a:off x="7479531" y="3301616"/>
            <a:ext cx="107092" cy="906019"/>
            <a:chOff x="1368697" y="2714367"/>
            <a:chExt cx="107092" cy="906019"/>
          </a:xfrm>
          <a:solidFill>
            <a:srgbClr val="EE784B"/>
          </a:solidFill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1CB801A-6925-404D-A852-F21542A9377B}"/>
                </a:ext>
              </a:extLst>
            </p:cNvPr>
            <p:cNvCxnSpPr/>
            <p:nvPr/>
          </p:nvCxnSpPr>
          <p:spPr>
            <a:xfrm>
              <a:off x="1420570" y="2767913"/>
              <a:ext cx="0" cy="852473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F10F38-89D9-4241-B6BE-EC76D454EE18}"/>
                </a:ext>
              </a:extLst>
            </p:cNvPr>
            <p:cNvSpPr/>
            <p:nvPr/>
          </p:nvSpPr>
          <p:spPr>
            <a:xfrm>
              <a:off x="1368697" y="2714367"/>
              <a:ext cx="107092" cy="107092"/>
            </a:xfrm>
            <a:prstGeom prst="ellipse">
              <a:avLst/>
            </a:prstGeom>
            <a:solidFill>
              <a:srgbClr val="CEE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4529D0-A71A-CB4D-ACCF-5F683288B267}"/>
              </a:ext>
            </a:extLst>
          </p:cNvPr>
          <p:cNvGrpSpPr/>
          <p:nvPr userDrawn="1"/>
        </p:nvGrpSpPr>
        <p:grpSpPr>
          <a:xfrm>
            <a:off x="10281595" y="3301616"/>
            <a:ext cx="107092" cy="906019"/>
            <a:chOff x="1368697" y="2714367"/>
            <a:chExt cx="107092" cy="906019"/>
          </a:xfrm>
          <a:solidFill>
            <a:srgbClr val="EE784B"/>
          </a:solidFill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1146CBF-1BF3-674E-98E4-0B4C9C3B06E9}"/>
                </a:ext>
              </a:extLst>
            </p:cNvPr>
            <p:cNvCxnSpPr/>
            <p:nvPr/>
          </p:nvCxnSpPr>
          <p:spPr>
            <a:xfrm>
              <a:off x="1420570" y="2767913"/>
              <a:ext cx="0" cy="852473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DF92536-5F8B-E94A-BA20-0D3C0E184690}"/>
                </a:ext>
              </a:extLst>
            </p:cNvPr>
            <p:cNvSpPr/>
            <p:nvPr/>
          </p:nvSpPr>
          <p:spPr>
            <a:xfrm>
              <a:off x="1368697" y="2714367"/>
              <a:ext cx="107092" cy="107092"/>
            </a:xfrm>
            <a:prstGeom prst="ellipse">
              <a:avLst/>
            </a:prstGeom>
            <a:solidFill>
              <a:srgbClr val="CEE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50506D1-5A76-BC4F-8EF7-35EB3841EA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273689"/>
            <a:ext cx="12192000" cy="658605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B7D2D00-7743-2543-ABE3-1CED8B091A2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69743" y="2745731"/>
            <a:ext cx="1722796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2020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AF118CA-26B6-BF42-8BA4-8F9131E91B0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62282" y="2742922"/>
            <a:ext cx="1722796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2021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57410C-7E67-624F-817D-4E82F2A1DB0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670005" y="2742921"/>
            <a:ext cx="1722796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8E977-A453-D21D-A307-609C908DA88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722F43-DBC5-B861-9BE8-03AC7C897D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9CAD542-1E44-0AB4-88BD-737F5D316985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478291" y="2737984"/>
            <a:ext cx="1722796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0447478-D123-5FFA-E6C5-4B5820776573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63856" y="4603119"/>
            <a:ext cx="2310022" cy="1164108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1169D9B-E1EE-8BEC-1B2E-282AEE3FB80F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562548" y="4596714"/>
            <a:ext cx="2310022" cy="1164108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2726BD1-0A52-CC2D-CC79-64BCB5DE7343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378988" y="4600340"/>
            <a:ext cx="2310022" cy="1164108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70EF750-4480-0DAD-C21F-E9367F0664F9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9177680" y="4593935"/>
            <a:ext cx="2310022" cy="1164108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96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692E43F-D114-EA4C-8429-A358579FAAD2}"/>
              </a:ext>
            </a:extLst>
          </p:cNvPr>
          <p:cNvSpPr/>
          <p:nvPr userDrawn="1"/>
        </p:nvSpPr>
        <p:spPr>
          <a:xfrm>
            <a:off x="-67056" y="2374900"/>
            <a:ext cx="12326112" cy="4483099"/>
          </a:xfrm>
          <a:prstGeom prst="rect">
            <a:avLst/>
          </a:prstGeom>
          <a:solidFill>
            <a:srgbClr val="28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83580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9375AD1-4FFB-C04D-9131-F812EFC95ED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136994" y="2860771"/>
            <a:ext cx="1722796" cy="296235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solidFill>
                  <a:srgbClr val="71C9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Subject 1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3948217-9624-E24E-9AF7-64014D37A15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905412" y="2860771"/>
            <a:ext cx="1722796" cy="296235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solidFill>
                  <a:srgbClr val="71C9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Subject 2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3E0A941-6A8A-2E42-AC03-3BEE27F4778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864764" y="2860771"/>
            <a:ext cx="1722796" cy="296235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solidFill>
                  <a:srgbClr val="71C9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Subject 3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9002637-EE18-AD43-97F9-5FEE6F5737B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6994" y="4549124"/>
            <a:ext cx="1722796" cy="296235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solidFill>
                  <a:srgbClr val="71C9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Subject 4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4CA121-0E67-9A40-B3B6-520C07F8DAD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905412" y="4547567"/>
            <a:ext cx="1722796" cy="296235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solidFill>
                  <a:srgbClr val="71C9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Subject 5 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11C2555-79E1-C04B-97B1-A83CA8248DA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864764" y="4546010"/>
            <a:ext cx="1722796" cy="296235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solidFill>
                  <a:srgbClr val="71C9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Subject 6 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C6850D0-7194-4B41-9AC7-D6EB5091DB4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74699" y="1714254"/>
            <a:ext cx="2918067" cy="358432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 spc="0">
                <a:solidFill>
                  <a:srgbClr val="BFC0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258520E-59FA-5048-AC76-07ED9E5F77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699" y="1021575"/>
            <a:ext cx="4676429" cy="65860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2835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64C1850-C528-2139-4A09-BD3BE75C0E3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E8EA8-0ACB-8858-3EBD-17E58B359C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5213" y="6267015"/>
            <a:ext cx="1405187" cy="284616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7902DF0-FAD4-55A1-9A1D-EFF42317ED57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143114" y="3170145"/>
            <a:ext cx="2310022" cy="974823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88B7A4-088E-A801-FB66-EF1AB81AAEFD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4905412" y="3180237"/>
            <a:ext cx="2310022" cy="974823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268E233-2EA5-0A92-9467-5D3730C9F52D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8882684" y="3180237"/>
            <a:ext cx="2310022" cy="974823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DC47D8D-FA5D-A7EC-1F46-27D93C7C15B9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1149235" y="4821275"/>
            <a:ext cx="2310022" cy="974823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5A1D822-3762-1AB5-6B1F-82C683C93DD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4911533" y="4831367"/>
            <a:ext cx="2310022" cy="974823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B0CE0E4-30C6-E112-0E2C-633582D030C2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8888805" y="4831367"/>
            <a:ext cx="2310022" cy="974823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3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92EF4A2-AC6A-8946-B605-D80D35FDEEFD}"/>
              </a:ext>
            </a:extLst>
          </p:cNvPr>
          <p:cNvSpPr/>
          <p:nvPr userDrawn="1"/>
        </p:nvSpPr>
        <p:spPr>
          <a:xfrm>
            <a:off x="0" y="3697356"/>
            <a:ext cx="12192000" cy="3160644"/>
          </a:xfrm>
          <a:prstGeom prst="rect">
            <a:avLst/>
          </a:prstGeom>
          <a:solidFill>
            <a:srgbClr val="28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FD2D2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2D272E7-56CB-1A45-82FF-CB504736CB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37518" y="2729479"/>
            <a:ext cx="1973262" cy="1971675"/>
          </a:xfrm>
          <a:prstGeom prst="ellipse">
            <a:avLst/>
          </a:prstGeom>
          <a:solidFill>
            <a:srgbClr val="CDD2D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spc="0">
                <a:solidFill>
                  <a:srgbClr val="161F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9639FB3-EC49-6E44-9E8E-FAA0E340C9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45580" y="2729479"/>
            <a:ext cx="1973262" cy="1971675"/>
          </a:xfrm>
          <a:prstGeom prst="ellipse">
            <a:avLst/>
          </a:prstGeom>
          <a:solidFill>
            <a:srgbClr val="CDD2D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spc="0">
                <a:solidFill>
                  <a:srgbClr val="161F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F1D61B76-F34E-FB4C-8015-D57EA0C27C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55796" y="2729479"/>
            <a:ext cx="1973262" cy="1971675"/>
          </a:xfrm>
          <a:prstGeom prst="ellipse">
            <a:avLst/>
          </a:prstGeom>
          <a:solidFill>
            <a:srgbClr val="CDD2D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spc="0">
                <a:solidFill>
                  <a:srgbClr val="161F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8952006-2979-3C45-B3E7-426B0E0450F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2295B77-461D-4142-8181-1B28AFF95DD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-1" y="1723233"/>
            <a:ext cx="12191999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i="0" spc="0">
                <a:solidFill>
                  <a:srgbClr val="BFC0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25EF772-D84A-3B41-9598-FFD440B72F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038925"/>
            <a:ext cx="12192000" cy="658605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rgbClr val="2835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Our Team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4D9F466-4C30-CF45-9061-3492E5F5761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837519" y="5133362"/>
            <a:ext cx="1971108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i="0">
                <a:solidFill>
                  <a:srgbClr val="71C9F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John Smith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6483D58-EA23-CE4B-A825-86033E884F3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837519" y="5454871"/>
            <a:ext cx="1971108" cy="210914"/>
          </a:xfrm>
        </p:spPr>
        <p:txBody>
          <a:bodyPr anchor="b">
            <a:noAutofit/>
          </a:bodyPr>
          <a:lstStyle>
            <a:lvl1pPr marL="0" indent="0" algn="ctr">
              <a:buNone/>
              <a:defRPr sz="1000" b="0" i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95FA3BA-DDE4-8747-A97E-CAC6503C280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147734" y="5133362"/>
            <a:ext cx="1971108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i="0">
                <a:solidFill>
                  <a:srgbClr val="71C9F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John Smith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021F7B9-6903-7F46-890F-475659D923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147734" y="5454871"/>
            <a:ext cx="1971108" cy="210914"/>
          </a:xfrm>
        </p:spPr>
        <p:txBody>
          <a:bodyPr anchor="b">
            <a:noAutofit/>
          </a:bodyPr>
          <a:lstStyle>
            <a:lvl1pPr marL="0" indent="0" algn="ctr">
              <a:buNone/>
              <a:defRPr sz="1000" b="0" i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00EEAC4-B1EF-FA48-B4BB-100F5C0258B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57950" y="5133362"/>
            <a:ext cx="1971108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i="0">
                <a:solidFill>
                  <a:srgbClr val="71C9F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John Smith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3617942-B249-3743-B457-DF9FB58B158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457950" y="5454871"/>
            <a:ext cx="1971108" cy="210914"/>
          </a:xfrm>
        </p:spPr>
        <p:txBody>
          <a:bodyPr anchor="b">
            <a:noAutofit/>
          </a:bodyPr>
          <a:lstStyle>
            <a:lvl1pPr marL="0" indent="0" algn="ctr">
              <a:buNone/>
              <a:defRPr sz="1000" b="0" i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EEEE2-83AF-917D-BD5F-C721EB1516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7015"/>
            <a:ext cx="1405187" cy="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5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hite&#10;&#10;Description automatically generated">
            <a:extLst>
              <a:ext uri="{FF2B5EF4-FFF2-40B4-BE49-F238E27FC236}">
                <a16:creationId xmlns:a16="http://schemas.microsoft.com/office/drawing/2014/main" id="{450E3BE4-BBFA-1CC2-F0D7-D4C0026132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AC7D6C9-CA62-0733-E9E7-AA034E7E67A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386611" y="1314419"/>
            <a:ext cx="4415417" cy="42291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C91651-010B-88CC-AC96-AA7F15C4C54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9CE1F94-41B4-3B9F-E61A-B49EEB164CA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05651" y="1314419"/>
            <a:ext cx="4415417" cy="42291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4CD784-D6F8-D9DD-2FDB-4FEE00D4E6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2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hite&#10;&#10;Description automatically generated">
            <a:extLst>
              <a:ext uri="{FF2B5EF4-FFF2-40B4-BE49-F238E27FC236}">
                <a16:creationId xmlns:a16="http://schemas.microsoft.com/office/drawing/2014/main" id="{450E3BE4-BBFA-1CC2-F0D7-D4C0026132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AC7D6C9-CA62-0733-E9E7-AA034E7E67A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634575" y="932029"/>
            <a:ext cx="4380145" cy="2460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C91651-010B-88CC-AC96-AA7F15C4C54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4CD784-D6F8-D9DD-2FDB-4FEE00D4E6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F04C1-0F31-9138-F5DA-08361EA65E6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634575" y="3599591"/>
            <a:ext cx="4380145" cy="2460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2C3C1C-9ACA-309B-467E-47259EFF3B1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32204" y="932029"/>
            <a:ext cx="4380145" cy="2460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692BFF1-CEAF-08D4-D8A8-CE94AA3458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34114" y="3599591"/>
            <a:ext cx="4380145" cy="2460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17471C2-1B71-8D4B-AD5B-0246B53007E6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74699" y="2152450"/>
            <a:ext cx="3932236" cy="358432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spc="0">
                <a:solidFill>
                  <a:srgbClr val="BFC0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3F3852-CE9F-7848-AE49-E83C9863420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354501" y="0"/>
            <a:ext cx="58374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image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9DEDBC-A7D5-2D49-9202-8E2026817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699" y="1470600"/>
            <a:ext cx="4676429" cy="65860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2835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9E87C84-0FEB-604B-A0BA-990D74A37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4699" y="2738919"/>
            <a:ext cx="3932237" cy="3013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endParaRPr lang="en-US" sz="1200" dirty="0">
              <a:latin typeface="Gibson Book" pitchFamily="2" charset="77"/>
              <a:ea typeface="Gill Sans" charset="0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C91651-010B-88CC-AC96-AA7F15C4C54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E8B53-60BE-C8CC-FC32-26C699896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1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79FA4-54A6-324A-A096-28896F0EC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9205"/>
            <a:ext cx="5181600" cy="36229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ECC1E2-DB6C-CB4E-B755-79BDE87EE7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74699" y="2738919"/>
            <a:ext cx="3932237" cy="3013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endParaRPr lang="en-US" sz="1200" dirty="0">
              <a:latin typeface="Gibson Book" pitchFamily="2" charset="77"/>
              <a:ea typeface="Gill Sans" charset="0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ED5FC09-A617-75EC-3653-F7B131032E4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74699" y="2152450"/>
            <a:ext cx="3932236" cy="358432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spc="0">
                <a:solidFill>
                  <a:srgbClr val="BFC0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9D93C1-4602-FFC5-A708-B800241B4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699" y="1470600"/>
            <a:ext cx="4676429" cy="65860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2835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1BBA2F9-DE50-53AF-01B0-3269717A393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92640E-854E-495F-BE4B-26D35B034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3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7BA9DE-73E7-597C-44EA-DAC785E6E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7" r="40895" b="12597"/>
          <a:stretch/>
        </p:blipFill>
        <p:spPr>
          <a:xfrm>
            <a:off x="10246072" y="3912795"/>
            <a:ext cx="1979494" cy="29452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D9CD3B-C794-2741-8E77-3155D0E4CE0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F6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347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924A077-1675-DC4C-BD93-BB1A29DF3C5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366080" y="3104972"/>
            <a:ext cx="4447829" cy="308071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A0E46E0-502B-274B-9134-EDF1850C5AF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36868" y="3120620"/>
            <a:ext cx="4447829" cy="3080716"/>
          </a:xfrm>
        </p:spPr>
        <p:txBody>
          <a:bodyPr/>
          <a:lstStyle>
            <a:lvl1pPr>
              <a:lnSpc>
                <a:spcPct val="150000"/>
              </a:lnSpc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65598B-E6B0-7DA7-0FDE-196470C1F3F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F81D9EF-B0F1-06D0-F321-64E68E6F40A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74699" y="2152450"/>
            <a:ext cx="3932236" cy="358432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54B13F-7F45-707B-147F-4B1B3E9F3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699" y="1470600"/>
            <a:ext cx="4676429" cy="65860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8E652D-8852-8680-57FF-3A36F43CFB0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918299" y="2152450"/>
            <a:ext cx="3932236" cy="358432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spc="0">
                <a:solidFill>
                  <a:srgbClr val="EF65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A3DD30-1C7F-4254-8526-F0089D346F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7015"/>
            <a:ext cx="1405187" cy="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4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AEB91B-E521-574C-A6CA-DB4B60836949}"/>
              </a:ext>
            </a:extLst>
          </p:cNvPr>
          <p:cNvSpPr/>
          <p:nvPr userDrawn="1"/>
        </p:nvSpPr>
        <p:spPr>
          <a:xfrm>
            <a:off x="0" y="13248"/>
            <a:ext cx="12191997" cy="4175150"/>
          </a:xfrm>
          <a:prstGeom prst="rect">
            <a:avLst/>
          </a:prstGeom>
          <a:solidFill>
            <a:srgbClr val="4A2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D96483-BB60-D842-900B-B113CD20D0E6}"/>
              </a:ext>
            </a:extLst>
          </p:cNvPr>
          <p:cNvGrpSpPr/>
          <p:nvPr userDrawn="1"/>
        </p:nvGrpSpPr>
        <p:grpSpPr>
          <a:xfrm>
            <a:off x="1879269" y="3301616"/>
            <a:ext cx="107092" cy="906019"/>
            <a:chOff x="1368697" y="2714367"/>
            <a:chExt cx="107092" cy="906019"/>
          </a:xfrm>
          <a:solidFill>
            <a:srgbClr val="EE784B"/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AB14411-0E44-CD49-B03D-75E73D36E0AD}"/>
                </a:ext>
              </a:extLst>
            </p:cNvPr>
            <p:cNvCxnSpPr/>
            <p:nvPr/>
          </p:nvCxnSpPr>
          <p:spPr>
            <a:xfrm>
              <a:off x="1420570" y="2767913"/>
              <a:ext cx="0" cy="852473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B6E8EA-D641-CB43-BCE3-A7AB353E7904}"/>
                </a:ext>
              </a:extLst>
            </p:cNvPr>
            <p:cNvSpPr/>
            <p:nvPr/>
          </p:nvSpPr>
          <p:spPr>
            <a:xfrm>
              <a:off x="1368697" y="2714367"/>
              <a:ext cx="107092" cy="107092"/>
            </a:xfrm>
            <a:prstGeom prst="ellipse">
              <a:avLst/>
            </a:prstGeom>
            <a:solidFill>
              <a:srgbClr val="CEE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B8BF55-B1B0-0141-887E-6C67C4A61597}"/>
              </a:ext>
            </a:extLst>
          </p:cNvPr>
          <p:cNvGrpSpPr/>
          <p:nvPr userDrawn="1"/>
        </p:nvGrpSpPr>
        <p:grpSpPr>
          <a:xfrm>
            <a:off x="4676323" y="3301616"/>
            <a:ext cx="107092" cy="906019"/>
            <a:chOff x="1368697" y="2714367"/>
            <a:chExt cx="107092" cy="906019"/>
          </a:xfrm>
          <a:solidFill>
            <a:srgbClr val="EE784B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FD0ADCC-BDA4-E84C-9368-D443A8C1C0C0}"/>
                </a:ext>
              </a:extLst>
            </p:cNvPr>
            <p:cNvCxnSpPr/>
            <p:nvPr/>
          </p:nvCxnSpPr>
          <p:spPr>
            <a:xfrm>
              <a:off x="1420570" y="2767913"/>
              <a:ext cx="0" cy="852473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8F237B-6A88-CC47-9A9E-B015266A20A3}"/>
                </a:ext>
              </a:extLst>
            </p:cNvPr>
            <p:cNvSpPr/>
            <p:nvPr/>
          </p:nvSpPr>
          <p:spPr>
            <a:xfrm>
              <a:off x="1368697" y="2714367"/>
              <a:ext cx="107092" cy="107092"/>
            </a:xfrm>
            <a:prstGeom prst="ellipse">
              <a:avLst/>
            </a:prstGeom>
            <a:solidFill>
              <a:srgbClr val="CEE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4C41AB-1FCC-AC4A-9585-BE993BAA62E8}"/>
              </a:ext>
            </a:extLst>
          </p:cNvPr>
          <p:cNvGrpSpPr/>
          <p:nvPr userDrawn="1"/>
        </p:nvGrpSpPr>
        <p:grpSpPr>
          <a:xfrm>
            <a:off x="7479531" y="3301616"/>
            <a:ext cx="107092" cy="906019"/>
            <a:chOff x="1368697" y="2714367"/>
            <a:chExt cx="107092" cy="906019"/>
          </a:xfrm>
          <a:solidFill>
            <a:srgbClr val="EE784B"/>
          </a:solidFill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1CB801A-6925-404D-A852-F21542A9377B}"/>
                </a:ext>
              </a:extLst>
            </p:cNvPr>
            <p:cNvCxnSpPr/>
            <p:nvPr/>
          </p:nvCxnSpPr>
          <p:spPr>
            <a:xfrm>
              <a:off x="1420570" y="2767913"/>
              <a:ext cx="0" cy="852473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F10F38-89D9-4241-B6BE-EC76D454EE18}"/>
                </a:ext>
              </a:extLst>
            </p:cNvPr>
            <p:cNvSpPr/>
            <p:nvPr/>
          </p:nvSpPr>
          <p:spPr>
            <a:xfrm>
              <a:off x="1368697" y="2714367"/>
              <a:ext cx="107092" cy="107092"/>
            </a:xfrm>
            <a:prstGeom prst="ellipse">
              <a:avLst/>
            </a:prstGeom>
            <a:solidFill>
              <a:srgbClr val="CEE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4529D0-A71A-CB4D-ACCF-5F683288B267}"/>
              </a:ext>
            </a:extLst>
          </p:cNvPr>
          <p:cNvGrpSpPr/>
          <p:nvPr userDrawn="1"/>
        </p:nvGrpSpPr>
        <p:grpSpPr>
          <a:xfrm>
            <a:off x="10281595" y="3301616"/>
            <a:ext cx="107092" cy="906019"/>
            <a:chOff x="1368697" y="2714367"/>
            <a:chExt cx="107092" cy="906019"/>
          </a:xfrm>
          <a:solidFill>
            <a:srgbClr val="EE784B"/>
          </a:solidFill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1146CBF-1BF3-674E-98E4-0B4C9C3B06E9}"/>
                </a:ext>
              </a:extLst>
            </p:cNvPr>
            <p:cNvCxnSpPr/>
            <p:nvPr/>
          </p:nvCxnSpPr>
          <p:spPr>
            <a:xfrm>
              <a:off x="1420570" y="2767913"/>
              <a:ext cx="0" cy="852473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DF92536-5F8B-E94A-BA20-0D3C0E184690}"/>
                </a:ext>
              </a:extLst>
            </p:cNvPr>
            <p:cNvSpPr/>
            <p:nvPr/>
          </p:nvSpPr>
          <p:spPr>
            <a:xfrm>
              <a:off x="1368697" y="2714367"/>
              <a:ext cx="107092" cy="107092"/>
            </a:xfrm>
            <a:prstGeom prst="ellipse">
              <a:avLst/>
            </a:prstGeom>
            <a:solidFill>
              <a:srgbClr val="CEE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50506D1-5A76-BC4F-8EF7-35EB3841EA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273689"/>
            <a:ext cx="12192000" cy="658605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B7D2D00-7743-2543-ABE3-1CED8B091A2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69743" y="2745731"/>
            <a:ext cx="1722796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2020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AF118CA-26B6-BF42-8BA4-8F9131E91B0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62282" y="2742922"/>
            <a:ext cx="1722796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2021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57410C-7E67-624F-817D-4E82F2A1DB0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670005" y="2742921"/>
            <a:ext cx="1722796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2022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6840306-FB10-DB46-9E6C-98F8ED1EB1E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477728" y="2807140"/>
            <a:ext cx="1722796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2023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CA75415-C547-AE46-8BCF-7E779EBEE09C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763856" y="4596714"/>
            <a:ext cx="2322263" cy="117051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Phasellus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vestibulum, nisi non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volutpat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sagittis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lectus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FCABEB7-4F4D-CF4F-988E-588556DCAB98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3562548" y="4596714"/>
            <a:ext cx="2322263" cy="117051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Phasellus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vestibulum, nisi non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volutpat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sagittis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lectus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B03DAF8-9AD7-4643-A7E6-4F176AB3D46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6370271" y="4596714"/>
            <a:ext cx="2322263" cy="117051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Phasellus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vestibulum, nisi non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volutpat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sagittis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lectus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389EF18-72FD-6C4A-84D2-9E0AAA4EBAE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9181205" y="4596714"/>
            <a:ext cx="2322263" cy="117051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Phasellus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vestibulum, nisi non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volutpat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sagittis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lectus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8E977-A453-D21D-A307-609C908DA88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722F43-DBC5-B861-9BE8-03AC7C897D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7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667150-A1B5-7446-86D4-CFA022CC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18FA5-D571-FE4F-9E94-60765ECAA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462AE-3EFA-1F42-9AA2-2193E8528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D5BA4-CC98-7D4B-9647-BE8AA8AA119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62B36-1EDF-F74C-BE43-10B857EF2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144F6-24BE-8C44-859A-1C3AC02C1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8B3F-6200-9344-AAB3-D2EC0194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bso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2C92B0-4E6F-2796-0819-2A58509E716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26229" y="5393587"/>
            <a:ext cx="3422386" cy="985726"/>
          </a:xfrm>
        </p:spPr>
        <p:txBody>
          <a:bodyPr/>
          <a:lstStyle/>
          <a:p>
            <a:r>
              <a:rPr lang="en-US" dirty="0"/>
              <a:t>Robert Fyda, PE, REHS</a:t>
            </a:r>
          </a:p>
          <a:p>
            <a:r>
              <a:rPr lang="en-US" dirty="0"/>
              <a:t>EHS Division Director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5B991-1FEF-28B8-9D75-02DF4161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29" y="2148840"/>
            <a:ext cx="10806692" cy="2983230"/>
          </a:xfrm>
        </p:spPr>
        <p:txBody>
          <a:bodyPr/>
          <a:lstStyle/>
          <a:p>
            <a:r>
              <a:rPr lang="en-US" dirty="0"/>
              <a:t>NNPH and Hazardous Materials Response</a:t>
            </a:r>
          </a:p>
        </p:txBody>
      </p:sp>
    </p:spTree>
    <p:extLst>
      <p:ext uri="{BB962C8B-B14F-4D97-AF65-F5344CB8AC3E}">
        <p14:creationId xmlns:p14="http://schemas.microsoft.com/office/powerpoint/2010/main" val="122957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914C9-20F3-9BA4-7FF4-6BBCDDDA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89" y="392955"/>
            <a:ext cx="6349150" cy="658605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2823D-7DE5-252C-1EB8-FB1F02120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6089" y="1437982"/>
            <a:ext cx="10466731" cy="3982035"/>
          </a:xfrm>
        </p:spPr>
        <p:txBody>
          <a:bodyPr numCol="1"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NNPH HazMat Program </a:t>
            </a:r>
            <a:r>
              <a:rPr lang="en-US" sz="2000" dirty="0">
                <a:solidFill>
                  <a:schemeClr val="tx1"/>
                </a:solidFill>
              </a:rPr>
              <a:t>– calls dealing with hazardous waste and other uncontrolled 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Drug labs – assessment / exposure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Haz Waste – residential </a:t>
            </a:r>
          </a:p>
          <a:p>
            <a:pPr lvl="1"/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NNPH On Call Program </a:t>
            </a:r>
            <a:r>
              <a:rPr lang="en-US" sz="2000" dirty="0">
                <a:solidFill>
                  <a:schemeClr val="tx1"/>
                </a:solidFill>
              </a:rPr>
              <a:t>– EH response for after hours issues at permitted facilities or other work that falls under EH purview.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Restaurant Fires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Hotel Outages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Safe Drinking Water – Boil Water Orders  </a:t>
            </a:r>
          </a:p>
        </p:txBody>
      </p:sp>
    </p:spTree>
    <p:extLst>
      <p:ext uri="{BB962C8B-B14F-4D97-AF65-F5344CB8AC3E}">
        <p14:creationId xmlns:p14="http://schemas.microsoft.com/office/powerpoint/2010/main" val="786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4FF60-C584-B4B5-E233-9F7EEB6A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29" y="388620"/>
            <a:ext cx="6349150" cy="658605"/>
          </a:xfrm>
        </p:spPr>
        <p:txBody>
          <a:bodyPr/>
          <a:lstStyle/>
          <a:p>
            <a:r>
              <a:rPr lang="en-US" dirty="0"/>
              <a:t>NNPH HazMat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5B72-5C75-1B17-93C7-55843FA08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229" y="1171575"/>
            <a:ext cx="10607039" cy="4514850"/>
          </a:xfrm>
        </p:spPr>
        <p:txBody>
          <a:bodyPr numCol="1">
            <a:norm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Program started in 1980’s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Stand alone on-call team, Environmental Health On-Call was a separate team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Original regional hazmat team - team of 3 originally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Lead response group after initial incidents associated with Sierra Chemical explosion and 1997 flood cleanup response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Specialized in clandestine drug labs, working with law enforcement and the DEA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Fully capable team to conduct level A entries. </a:t>
            </a:r>
          </a:p>
          <a:p>
            <a:pPr marL="342900" lvl="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Team grew to four in the late 1990’s / early 2000’s.</a:t>
            </a:r>
          </a:p>
          <a:p>
            <a:pPr marL="342900" lvl="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By mid 2000’s team was comprised of eight, including two hazardous materials specialists</a:t>
            </a:r>
          </a:p>
        </p:txBody>
      </p:sp>
    </p:spTree>
    <p:extLst>
      <p:ext uri="{BB962C8B-B14F-4D97-AF65-F5344CB8AC3E}">
        <p14:creationId xmlns:p14="http://schemas.microsoft.com/office/powerpoint/2010/main" val="44199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4DCB4-ECC7-50E9-A8B2-25E508378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E05B-8C85-546C-2D6B-56155D4E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18" y="388620"/>
            <a:ext cx="6809132" cy="960180"/>
          </a:xfrm>
        </p:spPr>
        <p:txBody>
          <a:bodyPr>
            <a:normAutofit fontScale="90000"/>
          </a:bodyPr>
          <a:lstStyle/>
          <a:p>
            <a:r>
              <a:rPr lang="en-US" dirty="0"/>
              <a:t>NNPH HazMat History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011DA-410D-F69E-1C71-092B968C2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518" y="1348800"/>
            <a:ext cx="7806690" cy="4514850"/>
          </a:xfrm>
        </p:spPr>
        <p:txBody>
          <a:bodyPr numCol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2008 Recession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Team was downsized to 1 HM specialist and 5 responders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Shift to voluntary status for a period of time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Creation of one combined EH response team (on-call and HazMat)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longer conducted entries / suited up – technical advisory role.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Current status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Hazmat Specialists - 3 EH responders w/ differing degrees of HazMat training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Conduct joint trainings with Regional Hazmat team</a:t>
            </a:r>
          </a:p>
        </p:txBody>
      </p:sp>
    </p:spTree>
    <p:extLst>
      <p:ext uri="{BB962C8B-B14F-4D97-AF65-F5344CB8AC3E}">
        <p14:creationId xmlns:p14="http://schemas.microsoft.com/office/powerpoint/2010/main" val="258832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62CE7-177E-AB8B-C962-9D67CC85A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934D-0120-B36A-2FA1-2FDBF954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88" y="537150"/>
            <a:ext cx="6603391" cy="658605"/>
          </a:xfrm>
        </p:spPr>
        <p:txBody>
          <a:bodyPr>
            <a:normAutofit/>
          </a:bodyPr>
          <a:lstStyle/>
          <a:p>
            <a:r>
              <a:rPr lang="en-US" dirty="0"/>
              <a:t>NNPH Legal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E89EC-EFCC-BF4F-FD19-D3093C544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1280160"/>
            <a:ext cx="10607039" cy="4514850"/>
          </a:xfrm>
        </p:spPr>
        <p:txBody>
          <a:bodyPr numCol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District Boards of Health created pursuant to NRS 439.370 (i.e., DBOH) have responsibilities related to:</a:t>
            </a:r>
          </a:p>
          <a:p>
            <a:pPr marL="685800" lvl="1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Solid Waste Management  Authority under NRS 444.627-495 specifically excludes hazardous waste solid waste management; </a:t>
            </a:r>
          </a:p>
          <a:p>
            <a:pPr marL="685800" lvl="1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Includes specific types of hazardous waste - waste tires (NRS 444.505) &amp; asbestos (NAC 444.969)</a:t>
            </a:r>
          </a:p>
          <a:p>
            <a:pPr marL="685800" lvl="1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However, there appears to be no statutory mandate to regulate general hazardous waste.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The primary responsibility for hazardous waste regulation lies with the State (Division of Environmental Protection and the Department of Conservation and Natural Resources) and other entities designated under NRS / NAC Chapter 459.</a:t>
            </a:r>
          </a:p>
          <a:p>
            <a:pPr marL="685800" lvl="1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delegation of hazardous waste authority to NNPH has occurred</a:t>
            </a:r>
          </a:p>
        </p:txBody>
      </p:sp>
    </p:spTree>
    <p:extLst>
      <p:ext uri="{BB962C8B-B14F-4D97-AF65-F5344CB8AC3E}">
        <p14:creationId xmlns:p14="http://schemas.microsoft.com/office/powerpoint/2010/main" val="182305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21CD4F2-40EF-F8EE-8740-8877C1C965EF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18082" r="1808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A1FCB5-32A2-BB63-AF73-C9A17AB1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23" y="365761"/>
            <a:ext cx="5254651" cy="884378"/>
          </a:xfrm>
        </p:spPr>
        <p:txBody>
          <a:bodyPr>
            <a:normAutofit fontScale="90000"/>
          </a:bodyPr>
          <a:lstStyle/>
          <a:p>
            <a:r>
              <a:rPr lang="en-US" dirty="0"/>
              <a:t>NNPH 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DFA2E-C286-4009-4F51-F3BF63C54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923" y="1250139"/>
            <a:ext cx="5608981" cy="41333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NNPH is standing down the NNPH HazMat response team due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Lack of continuity – lack of technical knowledge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 dedicated funding for a HazMat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gap in Hazardous Materials has been adequately filled by the local jurisdictions (TRIAD)</a:t>
            </a:r>
          </a:p>
          <a:p>
            <a:r>
              <a:rPr lang="en-US" sz="1800" dirty="0">
                <a:solidFill>
                  <a:schemeClr val="tx1"/>
                </a:solidFill>
              </a:rPr>
              <a:t>Situations where we have no regulatory authority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Residential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apartment complexes / single family dwellings /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Non-NNPH regulated facilities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Transition plan with partners</a:t>
            </a:r>
          </a:p>
        </p:txBody>
      </p:sp>
    </p:spTree>
    <p:extLst>
      <p:ext uri="{BB962C8B-B14F-4D97-AF65-F5344CB8AC3E}">
        <p14:creationId xmlns:p14="http://schemas.microsoft.com/office/powerpoint/2010/main" val="1570490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72355239DA7548AF5E7087A42B0D34" ma:contentTypeVersion="15" ma:contentTypeDescription="Create a new document." ma:contentTypeScope="" ma:versionID="258d4de4116a4ca73aa55fccbc2a88fc">
  <xsd:schema xmlns:xsd="http://www.w3.org/2001/XMLSchema" xmlns:xs="http://www.w3.org/2001/XMLSchema" xmlns:p="http://schemas.microsoft.com/office/2006/metadata/properties" xmlns:ns3="8d12893c-46b0-4aa0-a466-728339d3b214" xmlns:ns4="78dbb389-ecf7-4251-a590-2ca2b2b88762" targetNamespace="http://schemas.microsoft.com/office/2006/metadata/properties" ma:root="true" ma:fieldsID="5e05996d1c3b37d7aaccac1806a62ecf" ns3:_="" ns4:_="">
    <xsd:import namespace="8d12893c-46b0-4aa0-a466-728339d3b214"/>
    <xsd:import namespace="78dbb389-ecf7-4251-a590-2ca2b2b887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2893c-46b0-4aa0-a466-728339d3b2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b389-ecf7-4251-a590-2ca2b2b887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d12893c-46b0-4aa0-a466-728339d3b214" xsi:nil="true"/>
  </documentManagement>
</p:properties>
</file>

<file path=customXml/itemProps1.xml><?xml version="1.0" encoding="utf-8"?>
<ds:datastoreItem xmlns:ds="http://schemas.openxmlformats.org/officeDocument/2006/customXml" ds:itemID="{9495EEE7-653E-4D01-83F1-D17E21446F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12893c-46b0-4aa0-a466-728339d3b214"/>
    <ds:schemaRef ds:uri="78dbb389-ecf7-4251-a590-2ca2b2b88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D88697-0272-40A3-A343-76B76A7A98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C0FB96-B20D-4DEA-B96A-21477649BA70}">
  <ds:schemaRefs>
    <ds:schemaRef ds:uri="http://purl.org/dc/terms/"/>
    <ds:schemaRef ds:uri="http://schemas.microsoft.com/office/2006/metadata/properties"/>
    <ds:schemaRef ds:uri="8d12893c-46b0-4aa0-a466-728339d3b214"/>
    <ds:schemaRef ds:uri="78dbb389-ecf7-4251-a590-2ca2b2b88762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433</Words>
  <Application>Microsoft Office PowerPoint</Application>
  <PresentationFormat>Widescreen</PresentationFormat>
  <Paragraphs>48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Calibri</vt:lpstr>
      <vt:lpstr>Courier New</vt:lpstr>
      <vt:lpstr>Gibson</vt:lpstr>
      <vt:lpstr>Gibson Book</vt:lpstr>
      <vt:lpstr>Open Sans</vt:lpstr>
      <vt:lpstr>Raleway</vt:lpstr>
      <vt:lpstr>1_Office Theme</vt:lpstr>
      <vt:lpstr>NNPH and Hazardous Materials Response</vt:lpstr>
      <vt:lpstr>Definitions</vt:lpstr>
      <vt:lpstr>NNPH HazMat History</vt:lpstr>
      <vt:lpstr>NNPH HazMat History (con’t)</vt:lpstr>
      <vt:lpstr>NNPH Legal Authority</vt:lpstr>
      <vt:lpstr>NNPH Going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Fyda, Robert</dc:creator>
  <cp:lastModifiedBy>Fyda, Robert</cp:lastModifiedBy>
  <cp:revision>2</cp:revision>
  <dcterms:created xsi:type="dcterms:W3CDTF">2025-08-04T17:01:22Z</dcterms:created>
  <dcterms:modified xsi:type="dcterms:W3CDTF">2025-08-05T05:15:24Z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0x0101006672355239DA7548AF5E7087A42B0D34</vt:lpwstr>
  </property>
</Properties>
</file>